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93" r:id="rId2"/>
    <p:sldId id="257" r:id="rId3"/>
    <p:sldId id="292" r:id="rId4"/>
    <p:sldId id="329" r:id="rId5"/>
    <p:sldId id="294" r:id="rId6"/>
    <p:sldId id="300" r:id="rId7"/>
    <p:sldId id="296" r:id="rId8"/>
    <p:sldId id="309" r:id="rId9"/>
    <p:sldId id="306" r:id="rId10"/>
    <p:sldId id="307" r:id="rId11"/>
    <p:sldId id="308" r:id="rId12"/>
    <p:sldId id="299" r:id="rId13"/>
    <p:sldId id="310" r:id="rId14"/>
    <p:sldId id="301" r:id="rId15"/>
    <p:sldId id="302" r:id="rId16"/>
    <p:sldId id="311" r:id="rId17"/>
    <p:sldId id="303" r:id="rId18"/>
    <p:sldId id="313" r:id="rId19"/>
    <p:sldId id="321" r:id="rId20"/>
    <p:sldId id="312" r:id="rId21"/>
    <p:sldId id="304" r:id="rId22"/>
    <p:sldId id="314" r:id="rId23"/>
    <p:sldId id="315" r:id="rId24"/>
    <p:sldId id="316" r:id="rId25"/>
    <p:sldId id="318" r:id="rId26"/>
    <p:sldId id="319" r:id="rId27"/>
    <p:sldId id="320" r:id="rId28"/>
    <p:sldId id="322" r:id="rId29"/>
    <p:sldId id="323" r:id="rId30"/>
    <p:sldId id="324" r:id="rId31"/>
    <p:sldId id="305" r:id="rId32"/>
    <p:sldId id="325" r:id="rId33"/>
    <p:sldId id="327" r:id="rId34"/>
    <p:sldId id="328" r:id="rId35"/>
    <p:sldId id="330" r:id="rId36"/>
    <p:sldId id="332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CC99"/>
    <a:srgbClr val="F56F95"/>
    <a:srgbClr val="7EE6A8"/>
    <a:srgbClr val="236B96"/>
    <a:srgbClr val="288180"/>
    <a:srgbClr val="F1F0EE"/>
    <a:srgbClr val="2FA160"/>
    <a:srgbClr val="25768B"/>
    <a:srgbClr val="FFFFFF"/>
    <a:srgbClr val="E78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5535" autoAdjust="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ntroduction-to-machine-learning-algorithms-linear-regression-14c4e325882a" TargetMode="External"/><Relationship Id="rId3" Type="http://schemas.openxmlformats.org/officeDocument/2006/relationships/hyperlink" Target="https://github.com/mrdbourke/zero-to-mastery-ml" TargetMode="External"/><Relationship Id="rId7" Type="http://schemas.openxmlformats.org/officeDocument/2006/relationships/hyperlink" Target="https://stackabuse.com/scikit-learn-save-and-restore-models/" TargetMode="External"/><Relationship Id="rId2" Type="http://schemas.openxmlformats.org/officeDocument/2006/relationships/hyperlink" Target="https://developers.google.com/machine-learning/glossary?hl=en#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geron/handson-ml2" TargetMode="External"/><Relationship Id="rId5" Type="http://schemas.openxmlformats.org/officeDocument/2006/relationships/hyperlink" Target="https://www.amazon.com/Hands-Machine-Learning-Scikit-Learn-TensorFlow/dp/1492032646/ref=sr_1_1?crid=1Y0U072Q5VJSQ&amp;dchild=1&amp;keywords=hand-on+machine+learning&amp;qid=1593191048&amp;sprefix=hand-on%2Caps%2C550&amp;sr=8-1" TargetMode="External"/><Relationship Id="rId4" Type="http://schemas.openxmlformats.org/officeDocument/2006/relationships/hyperlink" Target="https://github.com/chesterheng/machinelearning-datascien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394500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457200" y="1591725"/>
            <a:ext cx="4931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Machine Learning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3263143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EA789F-3F6C-4675-BB00-0CB130BFECBC}"/>
              </a:ext>
            </a:extLst>
          </p:cNvPr>
          <p:cNvSpPr txBox="1"/>
          <p:nvPr/>
        </p:nvSpPr>
        <p:spPr>
          <a:xfrm>
            <a:off x="335100" y="394885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62779E-6D28-40B1-B49C-CFFA03596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89240"/>
            <a:ext cx="1080060" cy="1080060"/>
          </a:xfrm>
          <a:prstGeom prst="flowChartConnector">
            <a:avLst/>
          </a:prstGeom>
        </p:spPr>
      </p:pic>
      <p:pic>
        <p:nvPicPr>
          <p:cNvPr id="5" name="Picture 4" descr="A picture containing card, computer&#10;&#10;Description automatically generated">
            <a:extLst>
              <a:ext uri="{FF2B5EF4-FFF2-40B4-BE49-F238E27FC236}">
                <a16:creationId xmlns:a16="http://schemas.microsoft.com/office/drawing/2014/main" id="{1A9AA93C-3125-4D67-BFCE-6F9E84CA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94" y="4789240"/>
            <a:ext cx="1080060" cy="1080060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427BBE-5E1E-46A9-9B6E-022A6CB40ED4}"/>
              </a:ext>
            </a:extLst>
          </p:cNvPr>
          <p:cNvSpPr/>
          <p:nvPr/>
        </p:nvSpPr>
        <p:spPr>
          <a:xfrm>
            <a:off x="1640238" y="4789240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4069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9047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Problem definition (Supervised Learning)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0B77-2CC2-4F35-A735-62C9274EED1E}"/>
              </a:ext>
            </a:extLst>
          </p:cNvPr>
          <p:cNvSpPr txBox="1"/>
          <p:nvPr/>
        </p:nvSpPr>
        <p:spPr>
          <a:xfrm>
            <a:off x="4450257" y="2686237"/>
            <a:ext cx="6877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Predicting whether stock price of a company will increase tomorrow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much will this house sell for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many people will buy this app 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7875BBB-FEDD-40DB-A013-D9CCD00E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612" y="2795649"/>
            <a:ext cx="2302591" cy="2302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CFF753-A74E-4D9B-9D72-1E41EA615679}"/>
              </a:ext>
            </a:extLst>
          </p:cNvPr>
          <p:cNvSpPr txBox="1"/>
          <p:nvPr/>
        </p:nvSpPr>
        <p:spPr>
          <a:xfrm>
            <a:off x="877378" y="2163017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4705D-AA2F-4908-8C5E-1F9C65849D30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C41E16-C7D3-4BFF-B5F7-97C0575FC359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9176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1CFF753-A74E-4D9B-9D72-1E41EA615679}"/>
              </a:ext>
            </a:extLst>
          </p:cNvPr>
          <p:cNvSpPr txBox="1"/>
          <p:nvPr/>
        </p:nvSpPr>
        <p:spPr>
          <a:xfrm>
            <a:off x="119922" y="1196711"/>
            <a:ext cx="242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236B96"/>
                </a:solidFill>
              </a:rPr>
              <a:t>Clustering</a:t>
            </a:r>
          </a:p>
        </p:txBody>
      </p:sp>
      <p:pic>
        <p:nvPicPr>
          <p:cNvPr id="3" name="Picture 2" descr="A box filled with different types of fruit&#10;&#10;Description automatically generated">
            <a:extLst>
              <a:ext uri="{FF2B5EF4-FFF2-40B4-BE49-F238E27FC236}">
                <a16:creationId xmlns:a16="http://schemas.microsoft.com/office/drawing/2014/main" id="{4B05FB9A-1793-4F7F-A652-9862DD34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" y="1786346"/>
            <a:ext cx="10925175" cy="4552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D7DA93-4883-4EB8-8642-77A06025E62F}"/>
              </a:ext>
            </a:extLst>
          </p:cNvPr>
          <p:cNvSpPr/>
          <p:nvPr/>
        </p:nvSpPr>
        <p:spPr>
          <a:xfrm>
            <a:off x="-5667" y="451525"/>
            <a:ext cx="487024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F6A38-BD6C-468D-9BF3-C84B0A77F762}"/>
              </a:ext>
            </a:extLst>
          </p:cNvPr>
          <p:cNvSpPr/>
          <p:nvPr/>
        </p:nvSpPr>
        <p:spPr>
          <a:xfrm>
            <a:off x="0" y="458433"/>
            <a:ext cx="4870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2966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E16240-434C-4CB1-A510-D87842566200}"/>
              </a:ext>
            </a:extLst>
          </p:cNvPr>
          <p:cNvSpPr/>
          <p:nvPr/>
        </p:nvSpPr>
        <p:spPr>
          <a:xfrm>
            <a:off x="-5666" y="451525"/>
            <a:ext cx="50978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E2C28-0309-4BA3-99FC-C7C9041C837A}"/>
              </a:ext>
            </a:extLst>
          </p:cNvPr>
          <p:cNvSpPr/>
          <p:nvPr/>
        </p:nvSpPr>
        <p:spPr>
          <a:xfrm>
            <a:off x="0" y="484865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Reinforcement Learning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DE6-EA0C-4173-BA9A-2821F671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3" y="1197878"/>
            <a:ext cx="637311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2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1" y="142231"/>
            <a:ext cx="2830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3.2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BFBE9-1C82-4EDE-88FF-108B673BFF06}"/>
              </a:ext>
            </a:extLst>
          </p:cNvPr>
          <p:cNvSpPr/>
          <p:nvPr/>
        </p:nvSpPr>
        <p:spPr>
          <a:xfrm>
            <a:off x="2036981" y="4313078"/>
            <a:ext cx="81067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kind of data do we have ?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EEE49A4-8AFE-48C9-A383-EEE7E73CB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3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1950" r="1559" b="2752"/>
          <a:stretch/>
        </p:blipFill>
        <p:spPr>
          <a:xfrm>
            <a:off x="304585" y="1448061"/>
            <a:ext cx="11582830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76284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91773"/>
            <a:ext cx="4762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223321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078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3.3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E8D4B-257E-4BAD-9D0B-1B0898C00B5D}"/>
              </a:ext>
            </a:extLst>
          </p:cNvPr>
          <p:cNvSpPr/>
          <p:nvPr/>
        </p:nvSpPr>
        <p:spPr>
          <a:xfrm>
            <a:off x="2317506" y="4313078"/>
            <a:ext cx="75456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defines success for us?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6B2DA1-5311-4559-83E3-9D228FDE6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1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3355" y="1448061"/>
            <a:ext cx="9125289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47076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7366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3.4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186F60-4733-434A-825F-91B989C29AC0}"/>
              </a:ext>
            </a:extLst>
          </p:cNvPr>
          <p:cNvSpPr/>
          <p:nvPr/>
        </p:nvSpPr>
        <p:spPr>
          <a:xfrm>
            <a:off x="785837" y="4298727"/>
            <a:ext cx="1060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do we already know about the data?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B5895C-B3F9-4C89-830E-522C2329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3D2CA7-5BEC-404E-8DBE-FCE4B45CC37B}"/>
              </a:ext>
            </a:extLst>
          </p:cNvPr>
          <p:cNvSpPr/>
          <p:nvPr/>
        </p:nvSpPr>
        <p:spPr>
          <a:xfrm>
            <a:off x="734518" y="1554194"/>
            <a:ext cx="2961067" cy="469276"/>
          </a:xfrm>
          <a:prstGeom prst="rect">
            <a:avLst/>
          </a:prstGeom>
          <a:solidFill>
            <a:srgbClr val="F56F95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C3D3C-44AE-4525-B7DC-C974AF27A691}"/>
              </a:ext>
            </a:extLst>
          </p:cNvPr>
          <p:cNvSpPr txBox="1"/>
          <p:nvPr/>
        </p:nvSpPr>
        <p:spPr>
          <a:xfrm>
            <a:off x="734519" y="1554194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46D584-1148-4614-A7E1-F2C49760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9" y="2379793"/>
            <a:ext cx="11453941" cy="27318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92173-BB9F-4E6F-8C5A-AF61524C8E55}"/>
              </a:ext>
            </a:extLst>
          </p:cNvPr>
          <p:cNvSpPr/>
          <p:nvPr/>
        </p:nvSpPr>
        <p:spPr>
          <a:xfrm>
            <a:off x="734519" y="2379793"/>
            <a:ext cx="1302374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C7CA6-7D52-4E18-9D85-B5920D2332D6}"/>
              </a:ext>
            </a:extLst>
          </p:cNvPr>
          <p:cNvSpPr/>
          <p:nvPr/>
        </p:nvSpPr>
        <p:spPr>
          <a:xfrm>
            <a:off x="2110119" y="2379792"/>
            <a:ext cx="849711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D0EAE-4FB5-40B9-913B-E4E64EF89000}"/>
              </a:ext>
            </a:extLst>
          </p:cNvPr>
          <p:cNvSpPr/>
          <p:nvPr/>
        </p:nvSpPr>
        <p:spPr>
          <a:xfrm>
            <a:off x="3071214" y="2379791"/>
            <a:ext cx="1667864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19C0FA-0374-4B02-9910-D705A3A81EC5}"/>
              </a:ext>
            </a:extLst>
          </p:cNvPr>
          <p:cNvSpPr/>
          <p:nvPr/>
        </p:nvSpPr>
        <p:spPr>
          <a:xfrm>
            <a:off x="4800601" y="2379789"/>
            <a:ext cx="539435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1B9-4792-4234-A444-BA1852B5FE08}"/>
              </a:ext>
            </a:extLst>
          </p:cNvPr>
          <p:cNvSpPr/>
          <p:nvPr/>
        </p:nvSpPr>
        <p:spPr>
          <a:xfrm>
            <a:off x="5401557" y="2379785"/>
            <a:ext cx="1930421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8C566-4B32-4F9F-9E8C-932DCD25328D}"/>
              </a:ext>
            </a:extLst>
          </p:cNvPr>
          <p:cNvSpPr/>
          <p:nvPr/>
        </p:nvSpPr>
        <p:spPr>
          <a:xfrm>
            <a:off x="7391400" y="2379776"/>
            <a:ext cx="600958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64996A-7CAC-4DF0-8995-3A5900AD6561}"/>
              </a:ext>
            </a:extLst>
          </p:cNvPr>
          <p:cNvSpPr/>
          <p:nvPr/>
        </p:nvSpPr>
        <p:spPr>
          <a:xfrm>
            <a:off x="8071540" y="2379776"/>
            <a:ext cx="1476486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7150A3-3E20-47D6-A9AE-EF291ADD2818}"/>
              </a:ext>
            </a:extLst>
          </p:cNvPr>
          <p:cNvSpPr/>
          <p:nvPr/>
        </p:nvSpPr>
        <p:spPr>
          <a:xfrm>
            <a:off x="9627207" y="2379776"/>
            <a:ext cx="1128855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BF325A-8AE9-41A6-A817-B97578DBE06E}"/>
              </a:ext>
            </a:extLst>
          </p:cNvPr>
          <p:cNvSpPr/>
          <p:nvPr/>
        </p:nvSpPr>
        <p:spPr>
          <a:xfrm>
            <a:off x="10835244" y="2379775"/>
            <a:ext cx="849712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70210-7435-47A1-8D09-1186E01AD754}"/>
              </a:ext>
            </a:extLst>
          </p:cNvPr>
          <p:cNvSpPr/>
          <p:nvPr/>
        </p:nvSpPr>
        <p:spPr>
          <a:xfrm>
            <a:off x="4125068" y="1554194"/>
            <a:ext cx="2802369" cy="469276"/>
          </a:xfrm>
          <a:prstGeom prst="rect">
            <a:avLst/>
          </a:prstGeom>
          <a:solidFill>
            <a:srgbClr val="98CC9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7183B-5868-4B80-BE3B-C6C3CA5070DD}"/>
              </a:ext>
            </a:extLst>
          </p:cNvPr>
          <p:cNvSpPr txBox="1"/>
          <p:nvPr/>
        </p:nvSpPr>
        <p:spPr>
          <a:xfrm>
            <a:off x="4125067" y="1552150"/>
            <a:ext cx="2802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72201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3D2CA7-5BEC-404E-8DBE-FCE4B45CC37B}"/>
              </a:ext>
            </a:extLst>
          </p:cNvPr>
          <p:cNvSpPr/>
          <p:nvPr/>
        </p:nvSpPr>
        <p:spPr>
          <a:xfrm>
            <a:off x="7048233" y="2822193"/>
            <a:ext cx="2961067" cy="469276"/>
          </a:xfrm>
          <a:prstGeom prst="rect">
            <a:avLst/>
          </a:prstGeom>
          <a:solidFill>
            <a:srgbClr val="F56F95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C3D3C-44AE-4525-B7DC-C974AF27A691}"/>
              </a:ext>
            </a:extLst>
          </p:cNvPr>
          <p:cNvSpPr txBox="1"/>
          <p:nvPr/>
        </p:nvSpPr>
        <p:spPr>
          <a:xfrm>
            <a:off x="7048234" y="2822193"/>
            <a:ext cx="29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6D584-1148-4614-A7E1-F2C49760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8341" y="2345883"/>
            <a:ext cx="5307942" cy="27318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92173-BB9F-4E6F-8C5A-AF61524C8E55}"/>
              </a:ext>
            </a:extLst>
          </p:cNvPr>
          <p:cNvSpPr/>
          <p:nvPr/>
        </p:nvSpPr>
        <p:spPr>
          <a:xfrm>
            <a:off x="1328341" y="2256285"/>
            <a:ext cx="1302374" cy="2876428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C7CA6-7D52-4E18-9D85-B5920D2332D6}"/>
              </a:ext>
            </a:extLst>
          </p:cNvPr>
          <p:cNvSpPr/>
          <p:nvPr/>
        </p:nvSpPr>
        <p:spPr>
          <a:xfrm>
            <a:off x="4813750" y="2256285"/>
            <a:ext cx="1637723" cy="2876428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70210-7435-47A1-8D09-1186E01AD754}"/>
              </a:ext>
            </a:extLst>
          </p:cNvPr>
          <p:cNvSpPr/>
          <p:nvPr/>
        </p:nvSpPr>
        <p:spPr>
          <a:xfrm>
            <a:off x="7048234" y="3765622"/>
            <a:ext cx="2961065" cy="469276"/>
          </a:xfrm>
          <a:prstGeom prst="rect">
            <a:avLst/>
          </a:prstGeom>
          <a:solidFill>
            <a:srgbClr val="98CC9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7183B-5868-4B80-BE3B-C6C3CA5070DD}"/>
              </a:ext>
            </a:extLst>
          </p:cNvPr>
          <p:cNvSpPr txBox="1"/>
          <p:nvPr/>
        </p:nvSpPr>
        <p:spPr>
          <a:xfrm>
            <a:off x="7048233" y="3758011"/>
            <a:ext cx="29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Numerical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BDAE7D-7BA6-4564-99A8-A61C8FAE5448}"/>
              </a:ext>
            </a:extLst>
          </p:cNvPr>
          <p:cNvSpPr/>
          <p:nvPr/>
        </p:nvSpPr>
        <p:spPr>
          <a:xfrm>
            <a:off x="2776623" y="2256285"/>
            <a:ext cx="1938329" cy="2876428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4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4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Class Overview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814645" y="2521058"/>
            <a:ext cx="6202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Machine Learning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Main types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Steps in a full ML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Machine Learning Framework</a:t>
            </a:r>
          </a:p>
        </p:txBody>
      </p:sp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7EE9E-55D6-4C19-AA96-DD9297F7D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8" y="1390089"/>
            <a:ext cx="894522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5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3.5 Modelling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64B40-0ACE-4D3C-93AB-C669380E74AD}"/>
              </a:ext>
            </a:extLst>
          </p:cNvPr>
          <p:cNvSpPr/>
          <p:nvPr/>
        </p:nvSpPr>
        <p:spPr>
          <a:xfrm>
            <a:off x="534966" y="4298727"/>
            <a:ext cx="11110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Based on our problem and data, what model should we use?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7A9931-CEA4-4196-BCE9-80B25E6A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33819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4278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 parts to modelling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7" y="1636989"/>
            <a:ext cx="834506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467" y="2298787"/>
            <a:ext cx="8345065" cy="30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2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467" y="2431888"/>
            <a:ext cx="8345065" cy="27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153872"/>
            <a:ext cx="9116697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0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Choosing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675" y="2153872"/>
            <a:ext cx="845864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Tuning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116" y="1544271"/>
            <a:ext cx="8323768" cy="44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9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Testing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910" y="1821446"/>
            <a:ext cx="8928180" cy="41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3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583474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4865"/>
            <a:ext cx="5834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Overfitting 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815" y="1943381"/>
            <a:ext cx="9384369" cy="3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6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91E290-3C7E-443D-86B8-FB402C9D8DF1}"/>
              </a:ext>
            </a:extLst>
          </p:cNvPr>
          <p:cNvSpPr/>
          <p:nvPr/>
        </p:nvSpPr>
        <p:spPr>
          <a:xfrm>
            <a:off x="319063" y="3919566"/>
            <a:ext cx="11548844" cy="27185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5666" y="142231"/>
            <a:ext cx="70679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What is Machine Learning (ML)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9D46FF-9A1A-43C3-86E3-12F4B69D8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1102539"/>
            <a:ext cx="2150291" cy="215029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66A201-8FB2-4EDA-8E54-357984530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44" y="848583"/>
            <a:ext cx="2512484" cy="25124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27E08F4-4C16-406E-9B39-C17206162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1102539"/>
            <a:ext cx="2150291" cy="215029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46CEC0-14F7-4A51-AF98-C4B5A07B695F}"/>
              </a:ext>
            </a:extLst>
          </p:cNvPr>
          <p:cNvSpPr/>
          <p:nvPr/>
        </p:nvSpPr>
        <p:spPr>
          <a:xfrm>
            <a:off x="3505015" y="173990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41AD5B-4C0F-418F-A532-DD2270C40490}"/>
              </a:ext>
            </a:extLst>
          </p:cNvPr>
          <p:cNvSpPr/>
          <p:nvPr/>
        </p:nvSpPr>
        <p:spPr>
          <a:xfrm>
            <a:off x="7881476" y="1812762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2CB59-2120-44DD-A7F5-AFEA7BD07E25}"/>
              </a:ext>
            </a:extLst>
          </p:cNvPr>
          <p:cNvSpPr txBox="1"/>
          <p:nvPr/>
        </p:nvSpPr>
        <p:spPr>
          <a:xfrm>
            <a:off x="1593885" y="300522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07C37-BC2A-479C-BCCE-E92EE0D0DBA8}"/>
              </a:ext>
            </a:extLst>
          </p:cNvPr>
          <p:cNvSpPr txBox="1"/>
          <p:nvPr/>
        </p:nvSpPr>
        <p:spPr>
          <a:xfrm>
            <a:off x="4761230" y="3051386"/>
            <a:ext cx="2664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  <a:p>
            <a:pPr algn="ctr"/>
            <a:r>
              <a:rPr lang="en-US" sz="2400" b="1" dirty="0"/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6E8E4-30DC-4AD3-9089-C2FF9F7A2533}"/>
              </a:ext>
            </a:extLst>
          </p:cNvPr>
          <p:cNvSpPr txBox="1"/>
          <p:nvPr/>
        </p:nvSpPr>
        <p:spPr>
          <a:xfrm>
            <a:off x="9598241" y="3198167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8D3F91B-8095-4B8E-ABC0-0072D87F3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4075330"/>
            <a:ext cx="2150291" cy="215029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E94FF3C-57CE-4401-908A-E8DFC559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4075330"/>
            <a:ext cx="2150291" cy="215029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A7F24A-621A-46E4-A50D-F7FEADFA201D}"/>
              </a:ext>
            </a:extLst>
          </p:cNvPr>
          <p:cNvSpPr/>
          <p:nvPr/>
        </p:nvSpPr>
        <p:spPr>
          <a:xfrm>
            <a:off x="3505015" y="478555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3B4D48-CF87-457C-A5C1-E53A464A85C4}"/>
              </a:ext>
            </a:extLst>
          </p:cNvPr>
          <p:cNvSpPr/>
          <p:nvPr/>
        </p:nvSpPr>
        <p:spPr>
          <a:xfrm>
            <a:off x="7881476" y="4844290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EBDBF-BEE3-4851-A65C-A6811CD3C1EE}"/>
              </a:ext>
            </a:extLst>
          </p:cNvPr>
          <p:cNvSpPr txBox="1"/>
          <p:nvPr/>
        </p:nvSpPr>
        <p:spPr>
          <a:xfrm>
            <a:off x="1593885" y="602369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25120-65DE-4F24-A2B5-AC3A67891D6A}"/>
              </a:ext>
            </a:extLst>
          </p:cNvPr>
          <p:cNvSpPr txBox="1"/>
          <p:nvPr/>
        </p:nvSpPr>
        <p:spPr>
          <a:xfrm>
            <a:off x="5565190" y="6060452"/>
            <a:ext cx="1050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CE011B-D54E-4968-9D62-6244F79CF8F2}"/>
              </a:ext>
            </a:extLst>
          </p:cNvPr>
          <p:cNvSpPr txBox="1"/>
          <p:nvPr/>
        </p:nvSpPr>
        <p:spPr>
          <a:xfrm>
            <a:off x="9598241" y="599478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44CC93-3A83-4188-8527-9C3777249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5282" y="3952970"/>
            <a:ext cx="2512484" cy="25124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B509F2-0DDB-4F11-9904-0EE1D94D7A3A}"/>
              </a:ext>
            </a:extLst>
          </p:cNvPr>
          <p:cNvSpPr txBox="1"/>
          <p:nvPr/>
        </p:nvSpPr>
        <p:spPr>
          <a:xfrm>
            <a:off x="3426114" y="1319439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Train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2FCD9A-50E9-4080-AC32-C529E3663280}"/>
              </a:ext>
            </a:extLst>
          </p:cNvPr>
          <p:cNvSpPr txBox="1"/>
          <p:nvPr/>
        </p:nvSpPr>
        <p:spPr>
          <a:xfrm>
            <a:off x="3131351" y="4221605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3D98CF-B5E2-4F9B-BCED-7F5CADFA0167}"/>
              </a:ext>
            </a:extLst>
          </p:cNvPr>
          <p:cNvSpPr txBox="1"/>
          <p:nvPr/>
        </p:nvSpPr>
        <p:spPr>
          <a:xfrm>
            <a:off x="7875818" y="1319439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29048-4708-4AFB-AA1D-77AB6D1EC690}"/>
              </a:ext>
            </a:extLst>
          </p:cNvPr>
          <p:cNvSpPr txBox="1"/>
          <p:nvPr/>
        </p:nvSpPr>
        <p:spPr>
          <a:xfrm>
            <a:off x="7643240" y="422160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Answer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32D57-2ACE-4F49-891E-C35C3F86B99C}"/>
              </a:ext>
            </a:extLst>
          </p:cNvPr>
          <p:cNvSpPr txBox="1"/>
          <p:nvPr/>
        </p:nvSpPr>
        <p:spPr>
          <a:xfrm>
            <a:off x="321878" y="4715806"/>
            <a:ext cx="553998" cy="9868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88180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55212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750955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6446"/>
            <a:ext cx="7509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Fixes for overfitting</a:t>
            </a:r>
            <a:r>
              <a:rPr lang="th-TH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"/>
          <a:stretch/>
        </p:blipFill>
        <p:spPr>
          <a:xfrm>
            <a:off x="1637884" y="1914352"/>
            <a:ext cx="8916232" cy="40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4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238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6.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6553-90CC-47A5-958B-9ECDA98D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8626" y="1924603"/>
            <a:ext cx="9414747" cy="39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52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6268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Machine Learning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6553-90CC-47A5-958B-9ECDA98D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906" y="1460146"/>
            <a:ext cx="8730455" cy="48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4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4505096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6" y="486446"/>
            <a:ext cx="450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Scikit-Learn (sklearn)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7C4EC4-F46A-4BF0-825C-BE0845D2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87" y="1491419"/>
            <a:ext cx="4114026" cy="2216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B9F05-AC2A-42DE-9A8E-F398DFAB24ED}"/>
              </a:ext>
            </a:extLst>
          </p:cNvPr>
          <p:cNvSpPr txBox="1"/>
          <p:nvPr/>
        </p:nvSpPr>
        <p:spPr>
          <a:xfrm>
            <a:off x="1284513" y="4066491"/>
            <a:ext cx="9622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Scikit-Learn is a python machine learning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Built on NumPy and Matplotlib (and Python).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Has many in-built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Methods to evaluate your machine learning models.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40ECD-4DFD-4131-BC06-180BDE37FD99}"/>
              </a:ext>
            </a:extLst>
          </p:cNvPr>
          <p:cNvSpPr/>
          <p:nvPr/>
        </p:nvSpPr>
        <p:spPr>
          <a:xfrm>
            <a:off x="4451959" y="624572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https://scikit-learn.org/stable/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60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301731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6" y="486446"/>
            <a:ext cx="3017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5189F-6BFD-411B-A4CF-906F74748CC6}"/>
                  </a:ext>
                </a:extLst>
              </p:cNvPr>
              <p:cNvSpPr txBox="1"/>
              <p:nvPr/>
            </p:nvSpPr>
            <p:spPr>
              <a:xfrm>
                <a:off x="190666" y="1350877"/>
                <a:ext cx="24874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5189F-6BFD-411B-A4CF-906F7474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66" y="1350877"/>
                <a:ext cx="248741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7E37F-8727-48D5-8A99-A628BDDECBF6}"/>
                  </a:ext>
                </a:extLst>
              </p:cNvPr>
              <p:cNvSpPr txBox="1"/>
              <p:nvPr/>
            </p:nvSpPr>
            <p:spPr>
              <a:xfrm>
                <a:off x="190666" y="2149492"/>
                <a:ext cx="6253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7E37F-8727-48D5-8A99-A628BDDEC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66" y="2149492"/>
                <a:ext cx="62538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2542D9-2063-4F0B-9C47-4C6A5A117C7C}"/>
                  </a:ext>
                </a:extLst>
              </p:cNvPr>
              <p:cNvSpPr/>
              <p:nvPr/>
            </p:nvSpPr>
            <p:spPr>
              <a:xfrm>
                <a:off x="7734467" y="1350877"/>
                <a:ext cx="37296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is the raw prediction.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2542D9-2063-4F0B-9C47-4C6A5A117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7" y="1350877"/>
                <a:ext cx="3729611" cy="492443"/>
              </a:xfrm>
              <a:prstGeom prst="rect">
                <a:avLst/>
              </a:prstGeom>
              <a:blipFill>
                <a:blip r:embed="rId4"/>
                <a:stretch>
                  <a:fillRect t="-12500" r="-163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C04356-3C11-417B-92DB-3DF82CFF47B6}"/>
                  </a:ext>
                </a:extLst>
              </p:cNvPr>
              <p:cNvSpPr/>
              <p:nvPr/>
            </p:nvSpPr>
            <p:spPr>
              <a:xfrm>
                <a:off x="7734467" y="2828206"/>
                <a:ext cx="224702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the bias.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C04356-3C11-417B-92DB-3DF82CFF4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7" y="2828206"/>
                <a:ext cx="2247025" cy="492443"/>
              </a:xfrm>
              <a:prstGeom prst="rect">
                <a:avLst/>
              </a:prstGeom>
              <a:blipFill>
                <a:blip r:embed="rId5"/>
                <a:stretch>
                  <a:fillRect t="-11111" r="-543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780AE6-E305-4A97-BDB0-50573DB66AE7}"/>
                  </a:ext>
                </a:extLst>
              </p:cNvPr>
              <p:cNvSpPr/>
              <p:nvPr/>
            </p:nvSpPr>
            <p:spPr>
              <a:xfrm>
                <a:off x="7734468" y="1843320"/>
                <a:ext cx="326690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a weight (slop)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780AE6-E305-4A97-BDB0-50573DB66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8" y="1843320"/>
                <a:ext cx="3266908" cy="492443"/>
              </a:xfrm>
              <a:prstGeom prst="rect">
                <a:avLst/>
              </a:prstGeom>
              <a:blipFill>
                <a:blip r:embed="rId6"/>
                <a:stretch>
                  <a:fillRect t="-11111" r="-56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7B1FDC-A7D9-42A7-A000-DF4BA8D6543C}"/>
                  </a:ext>
                </a:extLst>
              </p:cNvPr>
              <p:cNvSpPr/>
              <p:nvPr/>
            </p:nvSpPr>
            <p:spPr>
              <a:xfrm>
                <a:off x="7734467" y="2339032"/>
                <a:ext cx="409558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a feature (attribute)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7B1FDC-A7D9-42A7-A000-DF4BA8D65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67" y="2339032"/>
                <a:ext cx="4095583" cy="492443"/>
              </a:xfrm>
              <a:prstGeom prst="rect">
                <a:avLst/>
              </a:prstGeom>
              <a:blipFill>
                <a:blip r:embed="rId7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585F566-CC1A-492C-AC94-4788BB36E68F}"/>
              </a:ext>
            </a:extLst>
          </p:cNvPr>
          <p:cNvSpPr/>
          <p:nvPr/>
        </p:nvSpPr>
        <p:spPr>
          <a:xfrm>
            <a:off x="190666" y="1443369"/>
            <a:ext cx="6253844" cy="1308191"/>
          </a:xfrm>
          <a:prstGeom prst="rect">
            <a:avLst/>
          </a:prstGeom>
          <a:noFill/>
          <a:ln w="28575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light&#10;&#10;Description automatically generated">
            <a:extLst>
              <a:ext uri="{FF2B5EF4-FFF2-40B4-BE49-F238E27FC236}">
                <a16:creationId xmlns:a16="http://schemas.microsoft.com/office/drawing/2014/main" id="{40D58E84-CA88-4BDC-8571-2C8FE5358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1" y="2965400"/>
            <a:ext cx="5613518" cy="37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19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301731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8" y="484865"/>
            <a:ext cx="3017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Decision tree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C30CC1-8354-4488-BD46-8CBD59DE3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026" y="1484852"/>
            <a:ext cx="10027030" cy="46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7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56358-B8DE-41D5-BB18-2DE2A6FB7B09}"/>
              </a:ext>
            </a:extLst>
          </p:cNvPr>
          <p:cNvSpPr/>
          <p:nvPr/>
        </p:nvSpPr>
        <p:spPr>
          <a:xfrm>
            <a:off x="304799" y="1604205"/>
            <a:ext cx="109616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Machine Learning Glossary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zero-to-mastery-ml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4"/>
              </a:rPr>
              <a:t>machinelearning-datascience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Hands-On Machine Learning with Scikit-Learn, Keras, and TensorFlow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handson-ml2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scikit-learn: Save and Restore Models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8"/>
              </a:rPr>
              <a:t>Introduction to Machine Learning Algorithms: Linear Regression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803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806124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806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Terminology about 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FC360-342D-4EBC-8958-B005DC80F227}"/>
              </a:ext>
            </a:extLst>
          </p:cNvPr>
          <p:cNvSpPr txBox="1"/>
          <p:nvPr/>
        </p:nvSpPr>
        <p:spPr>
          <a:xfrm>
            <a:off x="67856" y="1358026"/>
            <a:ext cx="9174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Predicting a continuous output (e.g. price, sales).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BAE42-F36F-4E14-86F0-A08EA2EFE109}"/>
              </a:ext>
            </a:extLst>
          </p:cNvPr>
          <p:cNvSpPr txBox="1"/>
          <p:nvPr/>
        </p:nvSpPr>
        <p:spPr>
          <a:xfrm>
            <a:off x="53788" y="2474893"/>
            <a:ext cx="117490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Classification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Predicting a categorical output.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9AE0DB-BBA9-4253-A903-85142C94DE58}"/>
              </a:ext>
            </a:extLst>
          </p:cNvPr>
          <p:cNvSpPr txBox="1"/>
          <p:nvPr/>
        </p:nvSpPr>
        <p:spPr>
          <a:xfrm>
            <a:off x="53788" y="3591760"/>
            <a:ext cx="82429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Feature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With respect to a dataset, a feature represents an attribute and value combination.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D4CD2-DF03-4787-964F-A18899A2681B}"/>
              </a:ext>
            </a:extLst>
          </p:cNvPr>
          <p:cNvSpPr txBox="1"/>
          <p:nvPr/>
        </p:nvSpPr>
        <p:spPr>
          <a:xfrm>
            <a:off x="67856" y="5016459"/>
            <a:ext cx="79184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Label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In supervised learning, the "answer" or "result" portion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102147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7237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2. Main types of Machine Learning</a:t>
            </a:r>
          </a:p>
        </p:txBody>
      </p:sp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7A9D16B2-B826-443C-ABD5-4ECF413D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99665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3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8B379-914E-44DC-9ECF-F14FD9BDB030}"/>
              </a:ext>
            </a:extLst>
          </p:cNvPr>
          <p:cNvSpPr txBox="1"/>
          <p:nvPr/>
        </p:nvSpPr>
        <p:spPr>
          <a:xfrm>
            <a:off x="5666" y="1332785"/>
            <a:ext cx="121863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dirty="0">
                <a:solidFill>
                  <a:srgbClr val="FF0000"/>
                </a:solidFill>
              </a:rPr>
              <a:t>training set </a:t>
            </a:r>
            <a:r>
              <a:rPr lang="en-US" sz="2500" dirty="0"/>
              <a:t>you feed to the algorithm includes the desired </a:t>
            </a:r>
            <a:r>
              <a:rPr lang="en-US" sz="2500" dirty="0">
                <a:solidFill>
                  <a:srgbClr val="FF0000"/>
                </a:solidFill>
              </a:rPr>
              <a:t>solutions</a:t>
            </a:r>
            <a:r>
              <a:rPr lang="en-US" sz="2500" dirty="0"/>
              <a:t>, called </a:t>
            </a:r>
            <a:r>
              <a:rPr lang="en-US" sz="2500" dirty="0">
                <a:solidFill>
                  <a:srgbClr val="FF0000"/>
                </a:solidFill>
              </a:rPr>
              <a:t>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F1631-55BE-4461-BFC0-53D29C6F86A6}"/>
              </a:ext>
            </a:extLst>
          </p:cNvPr>
          <p:cNvSpPr txBox="1"/>
          <p:nvPr/>
        </p:nvSpPr>
        <p:spPr>
          <a:xfrm>
            <a:off x="398273" y="2466275"/>
            <a:ext cx="2450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Classification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DB3349-E5E0-4C55-BC97-9CA63B83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54" y="3098907"/>
            <a:ext cx="2302590" cy="23025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C3EB1-33A8-4E0B-870C-AEA98AF6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525" y="3098907"/>
            <a:ext cx="2302591" cy="2302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39102-AD93-40DB-9DCC-3CFDE7DB3457}"/>
              </a:ext>
            </a:extLst>
          </p:cNvPr>
          <p:cNvSpPr txBox="1"/>
          <p:nvPr/>
        </p:nvSpPr>
        <p:spPr>
          <a:xfrm>
            <a:off x="3459291" y="2466275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B33D6-C9B4-484C-9464-24ABC6DC76B3}"/>
              </a:ext>
            </a:extLst>
          </p:cNvPr>
          <p:cNvSpPr txBox="1"/>
          <p:nvPr/>
        </p:nvSpPr>
        <p:spPr>
          <a:xfrm>
            <a:off x="6364749" y="2989495"/>
            <a:ext cx="5821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k-Nearest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Support Vector Machines (SVMs)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Decision Trees and Random Forests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578C5D-5606-47F0-9962-E6EB02D8DC96}"/>
              </a:ext>
            </a:extLst>
          </p:cNvPr>
          <p:cNvCxnSpPr/>
          <p:nvPr/>
        </p:nvCxnSpPr>
        <p:spPr>
          <a:xfrm>
            <a:off x="6090334" y="2897024"/>
            <a:ext cx="0" cy="2755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10EFA5-4A6E-4EB0-87BF-3F4B9AD381E5}"/>
              </a:ext>
            </a:extLst>
          </p:cNvPr>
          <p:cNvSpPr txBox="1"/>
          <p:nvPr/>
        </p:nvSpPr>
        <p:spPr>
          <a:xfrm>
            <a:off x="6212633" y="2466275"/>
            <a:ext cx="541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Supervised Learning Algorithms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1010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5753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 Steps in a full ML project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E003C5-57B6-40BD-85B8-EAC67739D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40" y="1790335"/>
            <a:ext cx="1000264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4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4831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3.1 Problem definition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EC51DA-F81F-4C61-868E-E906E13E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104162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F377EB-6899-4503-83DF-967F7EFC4D44}"/>
              </a:ext>
            </a:extLst>
          </p:cNvPr>
          <p:cNvGrpSpPr/>
          <p:nvPr/>
        </p:nvGrpSpPr>
        <p:grpSpPr>
          <a:xfrm>
            <a:off x="563160" y="2179629"/>
            <a:ext cx="11065680" cy="3548678"/>
            <a:chOff x="1499144" y="2389966"/>
            <a:chExt cx="10490902" cy="3548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15248E-557A-435D-83CD-3BDEABC1154A}"/>
                </a:ext>
              </a:extLst>
            </p:cNvPr>
            <p:cNvSpPr txBox="1"/>
            <p:nvPr/>
          </p:nvSpPr>
          <p:spPr>
            <a:xfrm>
              <a:off x="1499144" y="2389966"/>
              <a:ext cx="2450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rgbClr val="236B96"/>
                  </a:solidFill>
                </a:rPr>
                <a:t>Classification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F406B1F-75E2-4D81-8D24-77479C6DE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3325" y="3022598"/>
              <a:ext cx="2302590" cy="23025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11C381-DE6E-4AD8-92EC-6C9510987FA9}"/>
                </a:ext>
              </a:extLst>
            </p:cNvPr>
            <p:cNvSpPr txBox="1"/>
            <p:nvPr/>
          </p:nvSpPr>
          <p:spPr>
            <a:xfrm>
              <a:off x="5112711" y="4122762"/>
              <a:ext cx="687733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Multi-class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classify a set of images of fruits which may be oranges, apples, or pears.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8D0B77-2CC2-4F35-A735-62C9274EED1E}"/>
                </a:ext>
              </a:extLst>
            </p:cNvPr>
            <p:cNvSpPr txBox="1"/>
            <p:nvPr/>
          </p:nvSpPr>
          <p:spPr>
            <a:xfrm>
              <a:off x="5112711" y="2651576"/>
              <a:ext cx="687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Binary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Email spam detection (spam or not).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Churn prediction (churn or not).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29C7540-DA18-40A9-B9BA-77C04E2EA7DA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61065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499</Words>
  <Application>Microsoft Office PowerPoint</Application>
  <PresentationFormat>Widescreen</PresentationFormat>
  <Paragraphs>112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Roboto</vt:lpstr>
      <vt:lpstr>Cambria Math</vt:lpstr>
      <vt:lpstr>Consolas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85</cp:revision>
  <dcterms:created xsi:type="dcterms:W3CDTF">2020-06-15T05:43:38Z</dcterms:created>
  <dcterms:modified xsi:type="dcterms:W3CDTF">2020-06-26T17:24:51Z</dcterms:modified>
</cp:coreProperties>
</file>